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57" r:id="rId9"/>
    <p:sldId id="361" r:id="rId10"/>
    <p:sldId id="319" r:id="rId11"/>
    <p:sldId id="320" r:id="rId12"/>
    <p:sldId id="321" r:id="rId13"/>
    <p:sldId id="341" r:id="rId14"/>
    <p:sldId id="343" r:id="rId15"/>
    <p:sldId id="362" r:id="rId16"/>
    <p:sldId id="324" r:id="rId17"/>
    <p:sldId id="325" r:id="rId18"/>
    <p:sldId id="326" r:id="rId19"/>
    <p:sldId id="355" r:id="rId20"/>
    <p:sldId id="327" r:id="rId21"/>
    <p:sldId id="346" r:id="rId22"/>
    <p:sldId id="347" r:id="rId23"/>
    <p:sldId id="344" r:id="rId24"/>
    <p:sldId id="322" r:id="rId25"/>
    <p:sldId id="329" r:id="rId26"/>
    <p:sldId id="330" r:id="rId27"/>
    <p:sldId id="338" r:id="rId28"/>
    <p:sldId id="315" r:id="rId29"/>
    <p:sldId id="316" r:id="rId30"/>
    <p:sldId id="317" r:id="rId31"/>
    <p:sldId id="349" r:id="rId32"/>
    <p:sldId id="334" r:id="rId33"/>
    <p:sldId id="356" r:id="rId34"/>
    <p:sldId id="348" r:id="rId35"/>
    <p:sldId id="350" r:id="rId36"/>
    <p:sldId id="332" r:id="rId37"/>
    <p:sldId id="352" r:id="rId38"/>
    <p:sldId id="328" r:id="rId39"/>
    <p:sldId id="323" r:id="rId40"/>
    <p:sldId id="354" r:id="rId41"/>
    <p:sldId id="335" r:id="rId42"/>
    <p:sldId id="358" r:id="rId43"/>
    <p:sldId id="359" r:id="rId44"/>
    <p:sldId id="353" r:id="rId45"/>
    <p:sldId id="360" r:id="rId46"/>
    <p:sldId id="336" r:id="rId47"/>
    <p:sldId id="339" r:id="rId48"/>
    <p:sldId id="337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27/11/2024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27/11/2024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27/11/2024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OviedoVR" TargetMode="External"/><Relationship Id="rId7" Type="http://schemas.openxmlformats.org/officeDocument/2006/relationships/hyperlink" Target="mailto:oviedo.viniciu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vinicius-oviedo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para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ANÁLISE E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24912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2024</a:t>
            </a:r>
          </a:p>
        </p:txBody>
      </p:sp>
      <p:pic>
        <p:nvPicPr>
          <p:cNvPr id="7" name="Imagem 6" descr="Forma&#10;&#10;Descrição gerada automaticamente com confiança baixa">
            <a:hlinkClick r:id="rId3"/>
            <a:extLst>
              <a:ext uri="{FF2B5EF4-FFF2-40B4-BE49-F238E27FC236}">
                <a16:creationId xmlns:a16="http://schemas.microsoft.com/office/drawing/2014/main" id="{C9BB438C-61C1-83AC-191F-09B27794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1" y="5330987"/>
            <a:ext cx="404650" cy="404650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926EE080-EE60-803E-E05E-F7199A097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43122"/>
            <a:ext cx="404650" cy="40465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hlinkClick r:id="rId7"/>
            <a:extLst>
              <a:ext uri="{FF2B5EF4-FFF2-40B4-BE49-F238E27FC236}">
                <a16:creationId xmlns:a16="http://schemas.microsoft.com/office/drawing/2014/main" id="{6719C3D2-45F8-28C8-8687-E83272FC8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89" y="5343122"/>
            <a:ext cx="404651" cy="4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b="1" dirty="0"/>
              <a:t>linguagem m</a:t>
            </a:r>
            <a:r>
              <a:rPr lang="pt-BR" sz="2400" dirty="0"/>
              <a:t>)</a:t>
            </a:r>
          </a:p>
          <a:p>
            <a:r>
              <a:rPr lang="pt-BR" sz="2400" dirty="0"/>
              <a:t>Novas colunas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(estatística descritiva, distribuição, valores únicos, qualidade do dado)</a:t>
            </a:r>
            <a:endParaRPr lang="pt-BR" sz="18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2CB6A-9C1F-5960-CD84-F962FC23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3D6A2-4849-EA5D-E70F-7F49AB5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3107E4-D5BC-24D7-D8A2-54890C74BFB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32CE4-626B-2F21-B857-5403F931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1E055B-1EA0-90C4-6A74-56349086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523599"/>
            <a:ext cx="8211696" cy="462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89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66905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</a:p>
          <a:p>
            <a:r>
              <a:rPr lang="pt-BR" sz="2400" dirty="0"/>
              <a:t>   Tabela fato</a:t>
            </a:r>
          </a:p>
          <a:p>
            <a:r>
              <a:rPr lang="pt-BR" sz="2400" dirty="0"/>
              <a:t>   Tabela dimensão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BA97-61E5-5BED-89D6-F789930F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A117E-5632-3F41-3F7E-97B5EF8A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DBF92A-ECB1-739E-367C-A8E4E09F6D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D0165-2B56-6D6E-D7C2-99D6C823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3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550B6-F065-8533-E697-E25DFCDA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9814" y="1862376"/>
            <a:ext cx="6127739" cy="374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Empresa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Parch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Posey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(Diagrama Entidade-Relacionamento).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479817" y="2000717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ordens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479817" y="2799284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contas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479817" y="3609104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regiões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479817" y="1383816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A1B899-9C6D-1928-F9FF-17FB2FCED7BC}"/>
              </a:ext>
            </a:extLst>
          </p:cNvPr>
          <p:cNvGrpSpPr/>
          <p:nvPr/>
        </p:nvGrpSpPr>
        <p:grpSpPr>
          <a:xfrm>
            <a:off x="8479817" y="4418924"/>
            <a:ext cx="2468767" cy="708662"/>
            <a:chOff x="8268988" y="1730298"/>
            <a:chExt cx="2468767" cy="708662"/>
          </a:xfrm>
        </p:grpSpPr>
        <p:pic>
          <p:nvPicPr>
            <p:cNvPr id="17" name="Gráfico 16" descr="Banco de dados com preenchimento sólido">
              <a:extLst>
                <a:ext uri="{FF2B5EF4-FFF2-40B4-BE49-F238E27FC236}">
                  <a16:creationId xmlns:a16="http://schemas.microsoft.com/office/drawing/2014/main" id="{15D1C4DC-4637-14AB-6A82-3CEADE6C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07F8E3-3070-6E97-4C94-872F636002F7}"/>
                </a:ext>
              </a:extLst>
            </p:cNvPr>
            <p:cNvSpPr txBox="1"/>
            <p:nvPr/>
          </p:nvSpPr>
          <p:spPr>
            <a:xfrm>
              <a:off x="9033426" y="1899963"/>
              <a:ext cx="170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representantes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8A5892A-7F52-E5F7-CA35-40436DAC1BBB}"/>
              </a:ext>
            </a:extLst>
          </p:cNvPr>
          <p:cNvGrpSpPr/>
          <p:nvPr/>
        </p:nvGrpSpPr>
        <p:grpSpPr>
          <a:xfrm>
            <a:off x="8479817" y="5217491"/>
            <a:ext cx="2468767" cy="708662"/>
            <a:chOff x="8268988" y="1730298"/>
            <a:chExt cx="2468767" cy="708662"/>
          </a:xfrm>
        </p:grpSpPr>
        <p:pic>
          <p:nvPicPr>
            <p:cNvPr id="20" name="Gráfico 19" descr="Banco de dados com preenchimento sólido">
              <a:extLst>
                <a:ext uri="{FF2B5EF4-FFF2-40B4-BE49-F238E27FC236}">
                  <a16:creationId xmlns:a16="http://schemas.microsoft.com/office/drawing/2014/main" id="{74C08544-D094-C170-26F8-F6C808F04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A91122B-61B2-10E3-59D8-FEF5C0FACD20}"/>
                </a:ext>
              </a:extLst>
            </p:cNvPr>
            <p:cNvSpPr txBox="1"/>
            <p:nvPr/>
          </p:nvSpPr>
          <p:spPr>
            <a:xfrm>
              <a:off x="9033427" y="1899963"/>
              <a:ext cx="170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eventos (web)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2332-770E-85F5-F2DF-854B5549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AFC05F-57DC-0582-DF4D-C7AE8EB4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/>
              <a:t>Dados: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Referentes à </a:t>
            </a:r>
            <a:r>
              <a:rPr lang="pt-BR" sz="2000" dirty="0" err="1"/>
              <a:t>Parch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Posey</a:t>
            </a:r>
            <a:r>
              <a:rPr lang="pt-BR" sz="2000" dirty="0"/>
              <a:t>, uma empresa fictícia de  venda de papel. Essa empresa tem 50 representantes de vendas em quatro regiões dos Estados Unidos. Constam 5 tabelas associadas: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orders</a:t>
            </a:r>
            <a:r>
              <a:rPr lang="pt-BR" sz="2000" dirty="0"/>
              <a:t>: todos os pedidos feitos de 2014-12-03 a 2017-01-01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accounts</a:t>
            </a:r>
            <a:r>
              <a:rPr lang="pt-BR" sz="2000" dirty="0"/>
              <a:t>: todas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  <a:p>
            <a:pPr>
              <a:lnSpc>
                <a:spcPct val="120000"/>
              </a:lnSpc>
            </a:pPr>
            <a:r>
              <a:rPr lang="pt-BR" sz="2000" b="1" dirty="0" err="1"/>
              <a:t>regions</a:t>
            </a:r>
            <a:r>
              <a:rPr lang="pt-BR" sz="2000" dirty="0"/>
              <a:t>: as 4 regiões nos Estados Unidos onde a empresa opera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sales_reps</a:t>
            </a:r>
            <a:r>
              <a:rPr lang="pt-BR" sz="2000" dirty="0"/>
              <a:t>: informações sobre os representantes de vendas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web_events</a:t>
            </a:r>
            <a:r>
              <a:rPr lang="pt-BR" sz="2000" dirty="0"/>
              <a:t>: todos os dados de eventos da web para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41FD4-A362-23FA-077C-0B84B55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E0741D-CA2A-DA00-0F92-BFDE2EBA0AE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6B3C75-B866-68F5-2219-06B297BD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3A6-31A7-287B-D7CD-1F7959FB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48102-A8A6-5A7A-2865-CE22839B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200" u="sng" dirty="0"/>
              <a:t>Questões: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1. Qual foi a quantidade total vendida no período?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2. Qual foi a receita em Novembro de 2016?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3. Qual tipo de papel mais gerou receita na região `</a:t>
            </a:r>
            <a:r>
              <a:rPr lang="pt-BR" sz="2200" dirty="0">
                <a:solidFill>
                  <a:srgbClr val="0070C0"/>
                </a:solidFill>
              </a:rPr>
              <a:t>West</a:t>
            </a:r>
            <a:r>
              <a:rPr lang="pt-BR" sz="2200" dirty="0"/>
              <a:t>` (oeste)?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4. Qual representante de vendas vendeu região `</a:t>
            </a:r>
            <a:r>
              <a:rPr lang="pt-BR" sz="2200" dirty="0" err="1">
                <a:solidFill>
                  <a:srgbClr val="0070C0"/>
                </a:solidFill>
              </a:rPr>
              <a:t>Midwest</a:t>
            </a:r>
            <a:r>
              <a:rPr lang="pt-BR" sz="2200" dirty="0"/>
              <a:t>` (centro-oeste)?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7BF69-A511-590E-D9F9-3EDD25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6F6A0-6CED-3965-9B6A-9DF00713EDE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9F1F58-6312-BC4A-BA13-1A7D86F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71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D96-05C5-8BA9-7591-ED46985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F03CF769-9CB6-F931-7646-C6E5CCD1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17" y="1655644"/>
            <a:ext cx="7458089" cy="426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676F8F-0616-E38F-A08D-54118869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FABC70-91DE-B9CE-7A52-91CAC1678FA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08820A-FBB7-4508-92FD-B3E0EF8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365F78-24D3-375F-2FDF-92E03C473B43}"/>
              </a:ext>
            </a:extLst>
          </p:cNvPr>
          <p:cNvSpPr txBox="1"/>
          <p:nvPr/>
        </p:nvSpPr>
        <p:spPr>
          <a:xfrm>
            <a:off x="2282317" y="6048573"/>
            <a:ext cx="745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Dashboard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27855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0A26-BB48-EE06-5EEB-AFC4FE56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99ACB-309A-9DF1-FE26-FA6CD95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0140A8-3850-DED8-0C8E-2BEC579D271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3A3F6E-89C4-CA2B-323D-5664E58B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088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AADBA-28C2-9AB5-0D3B-1F57AD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AA48-771A-CB4E-EF0A-6912620A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851877-53C8-8390-0C8E-14C5BBE248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C56507-7C01-F137-BA0E-8F02A334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6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E990-6EB9-3092-A4CA-25A70B86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C1E57-F47C-9963-4002-C9E3592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 err="1"/>
              <a:t>Daset</a:t>
            </a:r>
            <a:r>
              <a:rPr lang="pt-BR" sz="2000" u="sng" dirty="0"/>
              <a:t> </a:t>
            </a:r>
            <a:r>
              <a:rPr lang="pt-BR" sz="2000" u="sng" dirty="0" err="1"/>
              <a:t>marketing_campaings</a:t>
            </a:r>
            <a:r>
              <a:rPr lang="pt-BR" sz="2000" u="sng" dirty="0"/>
              <a:t>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Carregar os dados no PBI, e obter as seguintes colunas: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Total gasto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Compras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Dias como cliente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Campanhas aceitas</a:t>
            </a:r>
          </a:p>
          <a:p>
            <a:pPr>
              <a:lnSpc>
                <a:spcPct val="120000"/>
              </a:lnSpc>
            </a:pP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/>
              <a:t>i) </a:t>
            </a:r>
            <a:r>
              <a:rPr lang="pt-BR" sz="2000" dirty="0"/>
              <a:t>Gerar um gráfico com dica de ferramenta com outro visual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 err="1"/>
              <a:t>ii</a:t>
            </a:r>
            <a:r>
              <a:rPr lang="pt-BR" sz="2000" b="1" dirty="0"/>
              <a:t>) </a:t>
            </a:r>
            <a:r>
              <a:rPr lang="pt-BR" sz="2000" dirty="0"/>
              <a:t>Gerar um gráfico com dica de ferramenta padrão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ED0FE-2359-20DB-77D3-ECCFF73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F490B-860F-6418-8741-ECEC72FCF4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C58D6B-7FF4-C747-FB76-CCD7659C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24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64ED5-515D-0E7D-7CFA-B4778199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C301D46-1306-2323-E9C2-72D7FFB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24" y="1690688"/>
            <a:ext cx="6706536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A4E10-64B0-EC1B-FED0-851BC697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EFF936-D8BF-5DEB-B978-7ED4AEE16D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6010E1-DBE2-48E3-D059-78FD700A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35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D2D71-3349-84B6-FAFE-54F4C36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8241">
            <a:off x="6923608" y="1417058"/>
            <a:ext cx="4140608" cy="232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AF19B3-2F16-9B91-1F58-FF06E2E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27" y="4174349"/>
            <a:ext cx="3391373" cy="219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F4C7-4E8D-1410-89A1-64674B05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4DD49B-5F80-A177-E1AD-0C12360A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297546"/>
            <a:ext cx="6936434" cy="426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5E605DB-A328-F16D-DE3C-D5CA7013CC1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282C1-C51D-668A-A336-33943C1F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37</a:t>
            </a:fld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57B1C9-928C-E240-18DD-212AF0A58006}"/>
              </a:ext>
            </a:extLst>
          </p:cNvPr>
          <p:cNvCxnSpPr/>
          <p:nvPr/>
        </p:nvCxnSpPr>
        <p:spPr>
          <a:xfrm>
            <a:off x="712032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C38180D-01A9-749A-FE44-874412BBE955}"/>
              </a:ext>
            </a:extLst>
          </p:cNvPr>
          <p:cNvCxnSpPr>
            <a:cxnSpLocks/>
          </p:cNvCxnSpPr>
          <p:nvPr/>
        </p:nvCxnSpPr>
        <p:spPr>
          <a:xfrm flipV="1">
            <a:off x="731769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3DE558-5BC7-C045-48F5-59F25ACCBF80}"/>
              </a:ext>
            </a:extLst>
          </p:cNvPr>
          <p:cNvSpPr txBox="1"/>
          <p:nvPr/>
        </p:nvSpPr>
        <p:spPr>
          <a:xfrm>
            <a:off x="7366663" y="2268937"/>
            <a:ext cx="182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Hierarquias</a:t>
            </a:r>
          </a:p>
        </p:txBody>
      </p:sp>
    </p:spTree>
    <p:extLst>
      <p:ext uri="{BB962C8B-B14F-4D97-AF65-F5344CB8AC3E}">
        <p14:creationId xmlns:p14="http://schemas.microsoft.com/office/powerpoint/2010/main" val="1016079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C96-4C99-CB44-43BD-21C06AF0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DD745-1821-1E53-87A7-0DCBEA94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Funções: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Básicas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Iterativas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Cumulativas,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texto,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Lógicas (</a:t>
            </a:r>
            <a:r>
              <a:rPr lang="pt-BR" sz="1800" dirty="0">
                <a:solidFill>
                  <a:srgbClr val="0070C0"/>
                </a:solidFill>
              </a:rPr>
              <a:t>Switch</a:t>
            </a:r>
            <a:r>
              <a:rPr lang="pt-BR" sz="2400" dirty="0"/>
              <a:t>)...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2C090-472E-AA70-3D4C-7BAFDDA4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153DA4-6015-5CA1-AFE6-92D68253492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CC7C38-3ECF-4600-22F8-DDF228CC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40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44DBD75-0CCB-4138-E622-62A789D3CC1B}"/>
              </a:ext>
            </a:extLst>
          </p:cNvPr>
          <p:cNvSpPr txBox="1">
            <a:spLocks/>
          </p:cNvSpPr>
          <p:nvPr/>
        </p:nvSpPr>
        <p:spPr>
          <a:xfrm>
            <a:off x="2647637" y="4812285"/>
            <a:ext cx="6886731" cy="548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b="1" i="1" dirty="0"/>
              <a:t>SWITCH( </a:t>
            </a:r>
            <a:r>
              <a:rPr lang="pt-BR" sz="1800" i="1" dirty="0"/>
              <a:t>tabela[coluna], valor1, resultado1, valor2, resultado2, </a:t>
            </a:r>
            <a:r>
              <a:rPr lang="pt-BR" sz="1800" b="1" i="1" dirty="0"/>
              <a:t>... )</a:t>
            </a:r>
          </a:p>
        </p:txBody>
      </p:sp>
    </p:spTree>
    <p:extLst>
      <p:ext uri="{BB962C8B-B14F-4D97-AF65-F5344CB8AC3E}">
        <p14:creationId xmlns:p14="http://schemas.microsoft.com/office/powerpoint/2010/main" val="628602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41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3C51-5B18-8043-ED54-74CA65FC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83001-BD03-8962-19C2-4CCC4C69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segmented_customers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Qual total de clientes? e por cluster?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(criar medida, cartão e usar filtro de cluster)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Classifique os clusters como ‘top’ ou ‘</a:t>
            </a:r>
            <a:r>
              <a:rPr lang="pt-BR" sz="2400" dirty="0" err="1"/>
              <a:t>ordinary</a:t>
            </a:r>
            <a:r>
              <a:rPr lang="pt-BR" sz="2400" dirty="0"/>
              <a:t>’.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(aqueles que gastam acima da média do cluster são `top`, caso contrário, são `</a:t>
            </a:r>
            <a:r>
              <a:rPr lang="pt-BR" sz="1800" dirty="0" err="1">
                <a:solidFill>
                  <a:schemeClr val="bg1">
                    <a:lumMod val="65000"/>
                  </a:schemeClr>
                </a:solidFill>
              </a:rPr>
              <a:t>ordinary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`)</a:t>
            </a: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bg1">
                    <a:lumMod val="65000"/>
                  </a:schemeClr>
                </a:solidFill>
              </a:rPr>
              <a:t>EXEMPLO NO PRÓXIMO SLIDE...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58087-D475-F668-EBC9-947A2FFE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3073DC8-928F-F567-2681-89E35C961A5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D87CF-65A1-951B-EE64-83340B5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277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6696F-D257-4121-DB35-7A464BA7C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F09C5-44D3-99EF-1F11-E8F37311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97C02D-BD2B-DDDB-2DF5-D1CE8F1ACB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B21333-9D3B-64E2-521E-3D5EB6EF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B3FE2-32F0-F3DA-2322-FD06D9E7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8" y="1690688"/>
            <a:ext cx="7994063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26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BFAC-42DB-7EEC-CA3C-9CCBEEAD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03A0C2-FD3C-25C8-FA35-2BAD033D304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4A33-2471-993D-0CF0-1E4A73E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44</a:t>
            </a:fld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A38683F-A05E-4AFC-8F40-4A69A028E92C}"/>
              </a:ext>
            </a:extLst>
          </p:cNvPr>
          <p:cNvGrpSpPr/>
          <p:nvPr/>
        </p:nvGrpSpPr>
        <p:grpSpPr>
          <a:xfrm>
            <a:off x="1019916" y="1552345"/>
            <a:ext cx="10355120" cy="3753310"/>
            <a:chOff x="918440" y="1578318"/>
            <a:chExt cx="10355120" cy="375331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D1463D9-B877-BF26-F57D-767978C56CA8}"/>
                </a:ext>
              </a:extLst>
            </p:cNvPr>
            <p:cNvGrpSpPr/>
            <p:nvPr/>
          </p:nvGrpSpPr>
          <p:grpSpPr>
            <a:xfrm>
              <a:off x="918440" y="1578318"/>
              <a:ext cx="10355120" cy="3656394"/>
              <a:chOff x="998680" y="1199455"/>
              <a:chExt cx="10355120" cy="3656394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00C369A0-7A46-DCE3-DC87-C00F8F283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680" y="1199455"/>
                <a:ext cx="10355120" cy="3296110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705E7968-1411-D138-EB5D-B29D2B39D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9448"/>
              <a:stretch/>
            </p:blipFill>
            <p:spPr>
              <a:xfrm>
                <a:off x="4716905" y="1912213"/>
                <a:ext cx="4940935" cy="2943636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D0CA81-3B65-984D-4C45-F336F9AEBC3F}"/>
                </a:ext>
              </a:extLst>
            </p:cNvPr>
            <p:cNvSpPr txBox="1"/>
            <p:nvPr/>
          </p:nvSpPr>
          <p:spPr>
            <a:xfrm>
              <a:off x="1334124" y="4830035"/>
              <a:ext cx="2128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</a:rPr>
                <a:t>3. Criar Tabela com a DAX</a:t>
              </a:r>
            </a:p>
          </p:txBody>
        </p:sp>
        <p:pic>
          <p:nvPicPr>
            <p:cNvPr id="20" name="Gráfico 19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38059EC9-F462-CA96-0933-2E1C5AF7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959712">
              <a:off x="3258341" y="44172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40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79F9-AC09-56C2-5919-B0C127C8B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373B9-2CFA-ABEE-ECEE-14BEACDF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Medidas rápidas...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447296-4839-30BD-149A-69BD07BFB34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F0D545-0392-5439-E656-D25B67CB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24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cruzamento de filtros 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Navegação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(ETL)</a:t>
            </a:r>
          </a:p>
          <a:p>
            <a:r>
              <a:rPr lang="pt-BR" sz="2400" dirty="0"/>
              <a:t>Combinar/conectar com várias fontes de dados</a:t>
            </a:r>
          </a:p>
          <a:p>
            <a:r>
              <a:rPr lang="pt-BR" sz="2400" dirty="0"/>
              <a:t>Visualizar dados de maneira interativa e de fácil compartilhamento</a:t>
            </a:r>
          </a:p>
          <a:p>
            <a:r>
              <a:rPr lang="pt-BR" sz="2400" dirty="0"/>
              <a:t>Extrair </a:t>
            </a:r>
            <a:r>
              <a:rPr lang="pt-BR" sz="2400" i="1" dirty="0"/>
              <a:t>insights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13" y="2252723"/>
            <a:ext cx="3447738" cy="5278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Power BI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Looker</a:t>
            </a:r>
            <a:r>
              <a:rPr lang="pt-BR" sz="2400" dirty="0"/>
              <a:t> Studio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(Google)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Tableau</a:t>
            </a:r>
            <a:endParaRPr lang="pt-BR" sz="2400" i="1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Qlik</a:t>
            </a:r>
            <a:r>
              <a:rPr lang="pt-BR" sz="2400" dirty="0"/>
              <a:t> </a:t>
            </a:r>
            <a:r>
              <a:rPr lang="pt-BR" sz="2400" dirty="0" err="1"/>
              <a:t>sense</a:t>
            </a:r>
            <a:endParaRPr lang="pt-BR" sz="2400" i="1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Streamlit</a:t>
            </a:r>
            <a:r>
              <a:rPr lang="pt-BR" sz="2400" dirty="0"/>
              <a:t>, Dash &amp; </a:t>
            </a:r>
            <a:r>
              <a:rPr lang="pt-BR" sz="2400" dirty="0" err="1"/>
              <a:t>plotly</a:t>
            </a:r>
            <a:r>
              <a:rPr lang="pt-BR" sz="2400" dirty="0"/>
              <a:t>, </a:t>
            </a:r>
            <a:r>
              <a:rPr lang="pt-BR" sz="2400" dirty="0" err="1"/>
              <a:t>Panel</a:t>
            </a:r>
            <a:r>
              <a:rPr lang="pt-BR" sz="2400" dirty="0"/>
              <a:t>, </a:t>
            </a:r>
            <a:r>
              <a:rPr lang="pt-BR" sz="2400" dirty="0" err="1"/>
              <a:t>Taipy</a:t>
            </a:r>
            <a:endParaRPr lang="pt-BR" sz="2400" i="1" dirty="0"/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D246-5C87-95EB-2BA8-559EE85E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2A06F-221E-5C89-4D00-8D6A855D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</a:rPr>
              <a:t>Primeiro dashboard...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F6693C-9458-6389-14E7-B5576A80FF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3CCCAF-1700-26EC-E3D9-239C0142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35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E8A4-824B-D7A0-9B1F-CE9D2B15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C8FB1A9-EA04-876A-9647-FB75519277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6BA1D4-D8B7-4524-9E24-89716E61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1BE2D4-5B43-45BF-9FFB-BFB96B02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97" y="840183"/>
            <a:ext cx="9158005" cy="517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460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1032</Words>
  <Application>Microsoft Office PowerPoint</Application>
  <PresentationFormat>Widescreen</PresentationFormat>
  <Paragraphs>241</Paragraphs>
  <Slides>48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Aptos</vt:lpstr>
      <vt:lpstr>Aptos (Corpo)</vt:lpstr>
      <vt:lpstr>Aptos Display</vt:lpstr>
      <vt:lpstr>Arial</vt:lpstr>
      <vt:lpstr>Tema do Office</vt:lpstr>
      <vt:lpstr>Power BI para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dashboard...</vt:lpstr>
      <vt:lpstr>Apresentação do PowerPoint</vt:lpstr>
      <vt:lpstr>POWER QUERY...</vt:lpstr>
      <vt:lpstr>Power Query</vt:lpstr>
      <vt:lpstr>Power Query</vt:lpstr>
      <vt:lpstr>Vejamos um exemplo...</vt:lpstr>
      <vt:lpstr>Power Query</vt:lpstr>
      <vt:lpstr>Power Query</vt:lpstr>
      <vt:lpstr>MODELAGEM DE DADOS</vt:lpstr>
      <vt:lpstr>Modelagem de dados</vt:lpstr>
      <vt:lpstr>Modelagem de dados</vt:lpstr>
      <vt:lpstr>Vejamos um exemplo...</vt:lpstr>
      <vt:lpstr>Caso prático no PBI</vt:lpstr>
      <vt:lpstr>Visuais</vt:lpstr>
      <vt:lpstr>Visuais</vt:lpstr>
      <vt:lpstr>Caso prático no PBI</vt:lpstr>
      <vt:lpstr>VISUAIS...</vt:lpstr>
      <vt:lpstr>Visuais</vt:lpstr>
      <vt:lpstr>Apresentação do PowerPoint</vt:lpstr>
      <vt:lpstr>Vejamos alguns exemplos...</vt:lpstr>
      <vt:lpstr>Caso no PBI: Vendas em uma Coffee Store</vt:lpstr>
      <vt:lpstr>Caso no PBI: Vendas em uma Coffee Store</vt:lpstr>
      <vt:lpstr>Caso no PBI: Vendas em uma Coffee Store</vt:lpstr>
      <vt:lpstr>DICA DE FERRAMENTA</vt:lpstr>
      <vt:lpstr>Dica de ferramenta</vt:lpstr>
      <vt:lpstr>Vejamos um exemplo...</vt:lpstr>
      <vt:lpstr>Dica de ferramenta</vt:lpstr>
      <vt:lpstr>Dica de ferramenta</vt:lpstr>
      <vt:lpstr>DRILL UP &amp; DRILL DOWN</vt:lpstr>
      <vt:lpstr>Apresentação do PowerPoint</vt:lpstr>
      <vt:lpstr>DATA ANALYSIS EXPRESSIONS (DAX)</vt:lpstr>
      <vt:lpstr>DAX</vt:lpstr>
      <vt:lpstr>DAX</vt:lpstr>
      <vt:lpstr>DAX</vt:lpstr>
      <vt:lpstr>DAX</vt:lpstr>
      <vt:lpstr>DAX</vt:lpstr>
      <vt:lpstr>Apresentação do PowerPoint</vt:lpstr>
      <vt:lpstr>Medidas rápidas...</vt:lpstr>
      <vt:lpstr>INTERAÇÃO ENTRE VISUAIS &amp; BOTÕES</vt:lpstr>
      <vt:lpstr>Interações &amp; Botões</vt:lpstr>
      <vt:lpstr>LAYOUT &amp; COMPARTILHAMENTO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Vinícius Oviedo</dc:creator>
  <cp:lastModifiedBy>Vinícius Oviedo</cp:lastModifiedBy>
  <cp:revision>80</cp:revision>
  <dcterms:created xsi:type="dcterms:W3CDTF">2024-07-15T22:26:16Z</dcterms:created>
  <dcterms:modified xsi:type="dcterms:W3CDTF">2024-11-27T23:10:15Z</dcterms:modified>
</cp:coreProperties>
</file>